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699" r:id="rId4"/>
    <p:sldMasterId id="2147483711" r:id="rId5"/>
  </p:sldMasterIdLst>
  <p:notesMasterIdLst>
    <p:notesMasterId r:id="rId19"/>
  </p:notesMasterIdLst>
  <p:sldIdLst>
    <p:sldId id="331" r:id="rId6"/>
    <p:sldId id="262" r:id="rId7"/>
    <p:sldId id="297" r:id="rId8"/>
    <p:sldId id="323" r:id="rId9"/>
    <p:sldId id="322" r:id="rId10"/>
    <p:sldId id="324" r:id="rId11"/>
    <p:sldId id="325" r:id="rId12"/>
    <p:sldId id="326" r:id="rId13"/>
    <p:sldId id="321" r:id="rId14"/>
    <p:sldId id="327" r:id="rId15"/>
    <p:sldId id="328" r:id="rId16"/>
    <p:sldId id="329" r:id="rId17"/>
    <p:sldId id="33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F2EDBE-2C3B-4161-84B9-AC5FA0DA038B}">
          <p14:sldIdLst>
            <p14:sldId id="331"/>
            <p14:sldId id="262"/>
            <p14:sldId id="297"/>
            <p14:sldId id="323"/>
            <p14:sldId id="322"/>
            <p14:sldId id="324"/>
            <p14:sldId id="325"/>
            <p14:sldId id="326"/>
            <p14:sldId id="321"/>
            <p14:sldId id="327"/>
            <p14:sldId id="328"/>
            <p14:sldId id="329"/>
            <p14:sldId id="330"/>
          </p14:sldIdLst>
        </p14:section>
        <p14:section name="Раздел без заголовка" id="{A3A48E61-36D8-4ED3-B8CD-2C05A608C7E7}">
          <p14:sldIdLst/>
        </p14:section>
        <p14:section name="Раздел без заголовка" id="{636F4EF3-B063-4B89-BEA1-93486732715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9C4"/>
    <a:srgbClr val="01F6EF"/>
    <a:srgbClr val="002060"/>
    <a:srgbClr val="01C3BE"/>
    <a:srgbClr val="104D87"/>
    <a:srgbClr val="E1FFFE"/>
    <a:srgbClr val="137280"/>
    <a:srgbClr val="FE0050"/>
    <a:srgbClr val="0099CC"/>
    <a:srgbClr val="3E2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B98B7-CC1C-4E5C-8149-66221A20F19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425C-0F34-4A71-9E19-0A100FFD6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497-BBEC-4DD7-8D28-13E7ECD298A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183-5EBA-4BAD-AB0C-26EE75C14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497-BBEC-4DD7-8D28-13E7ECD298A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183-5EBA-4BAD-AB0C-26EE75C14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8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497-BBEC-4DD7-8D28-13E7ECD298A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183-5EBA-4BAD-AB0C-26EE75C14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54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2CC-254D-4BDE-8310-3D93CA77C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CAC-8C14-4552-802D-BD26ED5E14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8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2CC-254D-4BDE-8310-3D93CA77C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CAC-8C14-4552-802D-BD26ED5E14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2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2CC-254D-4BDE-8310-3D93CA77C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CAC-8C14-4552-802D-BD26ED5E14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34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2CC-254D-4BDE-8310-3D93CA77C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CAC-8C14-4552-802D-BD26ED5E14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74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2CC-254D-4BDE-8310-3D93CA77C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CAC-8C14-4552-802D-BD26ED5E14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8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2CC-254D-4BDE-8310-3D93CA77C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CAC-8C14-4552-802D-BD26ED5E14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55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2CC-254D-4BDE-8310-3D93CA77C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CAC-8C14-4552-802D-BD26ED5E14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8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2CC-254D-4BDE-8310-3D93CA77C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CAC-8C14-4552-802D-BD26ED5E14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0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497-BBEC-4DD7-8D28-13E7ECD298A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183-5EBA-4BAD-AB0C-26EE75C14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35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2CC-254D-4BDE-8310-3D93CA77C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CAC-8C14-4552-802D-BD26ED5E14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17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2CC-254D-4BDE-8310-3D93CA77C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CAC-8C14-4552-802D-BD26ED5E14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85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12CC-254D-4BDE-8310-3D93CA77C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CAC-8C14-4552-802D-BD26ED5E14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16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77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99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68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33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0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03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8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497-BBEC-4DD7-8D28-13E7ECD298A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183-5EBA-4BAD-AB0C-26EE75C14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20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71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69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11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27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14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63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98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8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497-BBEC-4DD7-8D28-13E7ECD298A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183-5EBA-4BAD-AB0C-26EE75C14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23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50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18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02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41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70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03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40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14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9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6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497-BBEC-4DD7-8D28-13E7ECD298A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183-5EBA-4BAD-AB0C-26EE75C14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52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80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64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82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872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14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3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497-BBEC-4DD7-8D28-13E7ECD298A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183-5EBA-4BAD-AB0C-26EE75C14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9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497-BBEC-4DD7-8D28-13E7ECD298A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183-5EBA-4BAD-AB0C-26EE75C14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0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497-BBEC-4DD7-8D28-13E7ECD298A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183-5EBA-4BAD-AB0C-26EE75C14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F497-BBEC-4DD7-8D28-13E7ECD298A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183-5EBA-4BAD-AB0C-26EE75C14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5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F497-BBEC-4DD7-8D28-13E7ECD298A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87183-5EBA-4BAD-AB0C-26EE75C14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5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F12CC-254D-4BDE-8310-3D93CA77C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D9CAC-8C14-4552-802D-BD26ED5E14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6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DB4F-AE4A-4BCA-9E9D-CFB392AECB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01AF-03E8-479C-B348-A89E52B025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1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61" y="2095491"/>
            <a:ext cx="10668075" cy="1524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Методические аспекты воспитательной работы в школе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960" y="5334013"/>
            <a:ext cx="10668075" cy="5715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Ивлева Ирина Михайловна,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960" y="5905517"/>
            <a:ext cx="7620053" cy="571504"/>
          </a:xfrm>
          <a:prstGeom prst="rect">
            <a:avLst/>
          </a:prstGeom>
          <a:effectLst/>
        </p:spPr>
        <p:txBody>
          <a:bodyPr vert="horz" lIns="121920" tIns="60960" rIns="121920" bIns="60960" rtlCol="0" anchor="ctr">
            <a:noAutofit/>
          </a:bodyPr>
          <a:lstStyle/>
          <a:p>
            <a:pPr defTabSz="1219170">
              <a:spcBef>
                <a:spcPct val="0"/>
              </a:spcBef>
            </a:pPr>
            <a:r>
              <a:rPr lang="ru-RU" sz="21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заместитель начальника управления- начальник отдела воспитания и дополнительного образования</a:t>
            </a:r>
            <a:endParaRPr lang="ru-RU" sz="2133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54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208837" y="236292"/>
            <a:ext cx="11474034" cy="682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endParaRPr lang="ru-RU" sz="4000" b="1" spc="-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50845" y="0"/>
            <a:ext cx="26962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65" y="103521"/>
            <a:ext cx="1050180" cy="733727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-63500" y="1460100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33447" y="215471"/>
            <a:ext cx="10182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C9C4"/>
                </a:solidFill>
                <a:latin typeface="Arial Black" panose="020B0A04020102020204" pitchFamily="34" charset="0"/>
              </a:rPr>
              <a:t>ЦЕНТР ДЕТСКИХ ИНИЦИАТИВ </a:t>
            </a:r>
            <a:endParaRPr lang="ru-RU" sz="3600" dirty="0">
              <a:solidFill>
                <a:srgbClr val="00C9C4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2" descr="https://mail.adm.khv.ru/service/home/~/?auth=co&amp;loc=ru&amp;id=10299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670" y="1762712"/>
            <a:ext cx="1042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1C3BE"/>
                </a:solidFill>
                <a:latin typeface="Arial Black" panose="020B0A04020102020204" pitchFamily="34" charset="0"/>
              </a:rPr>
              <a:t>В 2022 – 2023 учебном году – во всех школах края</a:t>
            </a:r>
            <a:endParaRPr lang="ru-RU" sz="2800" b="1" dirty="0">
              <a:solidFill>
                <a:srgbClr val="01C3BE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6" y="-1"/>
            <a:ext cx="12024845" cy="73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208837" y="236292"/>
            <a:ext cx="11474034" cy="682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endParaRPr lang="ru-RU" sz="4000" b="1" spc="-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50845" y="0"/>
            <a:ext cx="26962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65" y="103521"/>
            <a:ext cx="1050180" cy="733727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-63500" y="1460100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33447" y="215471"/>
            <a:ext cx="10182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C9C4"/>
                </a:solidFill>
                <a:latin typeface="Arial Black" panose="020B0A04020102020204" pitchFamily="34" charset="0"/>
              </a:rPr>
              <a:t>ЦЕНТР ДЕТСКИХ ИНИЦИАТИВ </a:t>
            </a:r>
            <a:endParaRPr lang="ru-RU" sz="3600" dirty="0">
              <a:solidFill>
                <a:srgbClr val="00C9C4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2" descr="https://mail.adm.khv.ru/service/home/~/?auth=co&amp;loc=ru&amp;id=10299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670" y="1762712"/>
            <a:ext cx="1042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1C3BE"/>
                </a:solidFill>
                <a:latin typeface="Arial Black" panose="020B0A04020102020204" pitchFamily="34" charset="0"/>
              </a:rPr>
              <a:t>В 2022 – 2023 учебном году – во всех школах края</a:t>
            </a:r>
            <a:endParaRPr lang="ru-RU" sz="2800" b="1" dirty="0">
              <a:solidFill>
                <a:srgbClr val="01C3BE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37" y="-730609"/>
            <a:ext cx="12079608" cy="73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208837" y="236292"/>
            <a:ext cx="11474034" cy="682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endParaRPr lang="ru-RU" sz="4000" b="1" spc="-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50845" y="0"/>
            <a:ext cx="26962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65" y="103521"/>
            <a:ext cx="1050180" cy="733727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-63500" y="1460100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33447" y="215471"/>
            <a:ext cx="10182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C9C4"/>
                </a:solidFill>
                <a:latin typeface="Arial Black" panose="020B0A04020102020204" pitchFamily="34" charset="0"/>
              </a:rPr>
              <a:t>ЦЕНТР ДЕТСКИХ ИНИЦИАТИВ </a:t>
            </a:r>
            <a:endParaRPr lang="ru-RU" sz="3600" dirty="0">
              <a:solidFill>
                <a:srgbClr val="00C9C4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2" descr="https://mail.adm.khv.ru/service/home/~/?auth=co&amp;loc=ru&amp;id=10299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670" y="1762712"/>
            <a:ext cx="1042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1C3BE"/>
                </a:solidFill>
                <a:latin typeface="Arial Black" panose="020B0A04020102020204" pitchFamily="34" charset="0"/>
              </a:rPr>
              <a:t>В 2022 – 2023 учебном году – во всех школах края</a:t>
            </a:r>
            <a:endParaRPr lang="ru-RU" sz="2800" b="1" dirty="0">
              <a:solidFill>
                <a:srgbClr val="01C3BE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639"/>
            <a:ext cx="12194096" cy="72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09" y="348725"/>
            <a:ext cx="11040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3600" b="1" dirty="0">
                <a:solidFill>
                  <a:srgbClr val="034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ПОДХОДЫ В РАМКАХ ЛЕТНЕЙ ОЗДОРОВИТЕЛЬНОЙ КАМПАНИИ 2022 </a:t>
            </a:r>
            <a:r>
              <a:rPr lang="ru-RU" sz="3600" b="1" dirty="0" smtClean="0">
                <a:solidFill>
                  <a:srgbClr val="034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3600" b="1" dirty="0">
              <a:solidFill>
                <a:srgbClr val="034D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6633" y="1993813"/>
            <a:ext cx="6841066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 dirty="0" smtClean="0">
                <a:solidFill>
                  <a:srgbClr val="C00000"/>
                </a:solidFill>
              </a:rPr>
              <a:t>ЕДИНАЯ ПРОГРАММА ВОСПИТАНИЯ ПОСТРОЕНА ПО МОДУЛЬНОМУ ПРИНЦИПУ:</a:t>
            </a:r>
            <a:endParaRPr lang="ru-RU" sz="2800" dirty="0">
              <a:solidFill>
                <a:srgbClr val="C00000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034D93"/>
              </a:buClr>
              <a:buFont typeface="Wingdings" panose="05000000000000000000" pitchFamily="2" charset="2"/>
              <a:buChar char="è"/>
            </a:pPr>
            <a:r>
              <a:rPr lang="ru-RU" sz="2400" dirty="0" smtClean="0">
                <a:solidFill>
                  <a:prstClr val="black"/>
                </a:solidFill>
              </a:rPr>
              <a:t>Совместная </a:t>
            </a:r>
            <a:r>
              <a:rPr lang="ru-RU" sz="2400" dirty="0">
                <a:solidFill>
                  <a:prstClr val="black"/>
                </a:solidFill>
              </a:rPr>
              <a:t>деятельность детей и взрослых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34D93"/>
              </a:buClr>
              <a:buFont typeface="Wingdings" panose="05000000000000000000" pitchFamily="2" charset="2"/>
              <a:buChar char="è"/>
            </a:pPr>
            <a:r>
              <a:rPr lang="ru-RU" sz="2400" dirty="0" smtClean="0">
                <a:solidFill>
                  <a:prstClr val="black"/>
                </a:solidFill>
              </a:rPr>
              <a:t>Формирование </a:t>
            </a:r>
            <a:r>
              <a:rPr lang="ru-RU" sz="2400" dirty="0">
                <a:solidFill>
                  <a:prstClr val="black"/>
                </a:solidFill>
              </a:rPr>
              <a:t>личностных качеств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34D93"/>
              </a:buClr>
              <a:buFont typeface="Wingdings" panose="05000000000000000000" pitchFamily="2" charset="2"/>
              <a:buChar char="è"/>
            </a:pPr>
            <a:r>
              <a:rPr lang="ru-RU" sz="2400" dirty="0" smtClean="0">
                <a:solidFill>
                  <a:prstClr val="black"/>
                </a:solidFill>
              </a:rPr>
              <a:t>Приобретение </a:t>
            </a:r>
            <a:r>
              <a:rPr lang="ru-RU" sz="2400" dirty="0">
                <a:solidFill>
                  <a:prstClr val="black"/>
                </a:solidFill>
              </a:rPr>
              <a:t>нового социального опыта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34D93"/>
              </a:buClr>
              <a:buFont typeface="Wingdings" panose="05000000000000000000" pitchFamily="2" charset="2"/>
              <a:buChar char="è"/>
            </a:pPr>
            <a:r>
              <a:rPr lang="ru-RU" sz="2400" dirty="0" smtClean="0">
                <a:solidFill>
                  <a:prstClr val="black"/>
                </a:solidFill>
              </a:rPr>
              <a:t>Коллективное </a:t>
            </a:r>
            <a:r>
              <a:rPr lang="ru-RU" sz="2400" dirty="0">
                <a:solidFill>
                  <a:prstClr val="black"/>
                </a:solidFill>
              </a:rPr>
              <a:t>творческое дело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34D93"/>
              </a:buClr>
              <a:buFont typeface="Wingdings" panose="05000000000000000000" pitchFamily="2" charset="2"/>
              <a:buChar char="è"/>
            </a:pPr>
            <a:r>
              <a:rPr lang="ru-RU" sz="2400" dirty="0" smtClean="0">
                <a:solidFill>
                  <a:prstClr val="black"/>
                </a:solidFill>
              </a:rPr>
              <a:t>Формирование </a:t>
            </a:r>
            <a:r>
              <a:rPr lang="ru-RU" sz="2400" dirty="0">
                <a:solidFill>
                  <a:prstClr val="black"/>
                </a:solidFill>
              </a:rPr>
              <a:t>коллектива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7433733" y="1981199"/>
            <a:ext cx="3793067" cy="3657601"/>
            <a:chOff x="7433733" y="1981199"/>
            <a:chExt cx="3793067" cy="365760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17901" t="6504" r="18355" b="6559"/>
            <a:stretch/>
          </p:blipFill>
          <p:spPr>
            <a:xfrm>
              <a:off x="7433733" y="1981199"/>
              <a:ext cx="3793067" cy="3657601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 rot="10800000">
              <a:off x="8508090" y="4852015"/>
              <a:ext cx="1482577" cy="384721"/>
            </a:xfrm>
            <a:prstGeom prst="rect">
              <a:avLst/>
            </a:prstGeom>
            <a:solidFill>
              <a:srgbClr val="F25D37"/>
            </a:solidFill>
          </p:spPr>
          <p:txBody>
            <a:bodyPr wrap="square">
              <a:spAutoFit/>
            </a:bodyPr>
            <a:lstStyle/>
            <a:p>
              <a:r>
                <a:rPr lang="ru-RU" sz="1900" dirty="0">
                  <a:solidFill>
                    <a:prstClr val="black"/>
                  </a:solidFill>
                </a:rPr>
                <a:t>МИЛОСЕРДИЕ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 rot="19167989">
              <a:off x="8088056" y="2565479"/>
              <a:ext cx="1096120" cy="400110"/>
            </a:xfrm>
            <a:prstGeom prst="rect">
              <a:avLst/>
            </a:prstGeom>
            <a:solidFill>
              <a:srgbClr val="EDB400"/>
            </a:solidFill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prstClr val="black"/>
                  </a:solidFill>
                </a:rPr>
                <a:t>РОДИНА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15009188">
              <a:off x="7544413" y="3924479"/>
              <a:ext cx="1157894" cy="400110"/>
            </a:xfrm>
            <a:prstGeom prst="rect">
              <a:avLst/>
            </a:prstGeom>
            <a:solidFill>
              <a:srgbClr val="82CED1"/>
            </a:solidFill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prstClr val="black"/>
                  </a:solidFill>
                </a:rPr>
                <a:t>СЕМЬЯ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rot="6384739">
              <a:off x="9843279" y="4029255"/>
              <a:ext cx="1242824" cy="400110"/>
            </a:xfrm>
            <a:prstGeom prst="rect">
              <a:avLst/>
            </a:prstGeom>
            <a:solidFill>
              <a:srgbClr val="57548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prstClr val="white"/>
                  </a:solidFill>
                </a:rPr>
                <a:t>ДРУЖБА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063678">
              <a:off x="9377889" y="2585507"/>
              <a:ext cx="1361548" cy="400110"/>
            </a:xfrm>
            <a:prstGeom prst="rect">
              <a:avLst/>
            </a:prstGeom>
            <a:solidFill>
              <a:srgbClr val="95C6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prstClr val="black"/>
                  </a:solidFill>
                </a:rPr>
                <a:t>ТРУД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8"/>
          <p:cNvSpPr txBox="1">
            <a:spLocks/>
          </p:cNvSpPr>
          <p:nvPr/>
        </p:nvSpPr>
        <p:spPr>
          <a:xfrm>
            <a:off x="320200" y="128241"/>
            <a:ext cx="11617888" cy="685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75000"/>
              </a:lnSpc>
              <a:spcBef>
                <a:spcPct val="0"/>
              </a:spcBef>
              <a:buNone/>
              <a:defRPr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spc="-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ОСНОВА</a:t>
            </a:r>
            <a:endParaRPr lang="ru-RU" sz="4000" b="1" spc="-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16961" y="2695132"/>
            <a:ext cx="4918534" cy="1187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Федеральный закон "Об образовании в Российской Федерации"</a:t>
            </a:r>
          </a:p>
          <a:p>
            <a:pPr algn="just">
              <a:buClr>
                <a:srgbClr val="C00000"/>
              </a:buClr>
            </a:pP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внесены изменения</a:t>
            </a:r>
          </a:p>
          <a:p>
            <a:pPr>
              <a:lnSpc>
                <a:spcPct val="70000"/>
              </a:lnSpc>
              <a:buClr>
                <a:srgbClr val="C00000"/>
              </a:buClr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44165" y="1814428"/>
            <a:ext cx="4320000" cy="691028"/>
          </a:xfrm>
          <a:prstGeom prst="rect">
            <a:avLst/>
          </a:prstGeom>
          <a:noFill/>
          <a:ln w="19050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воспитания и календарные планы работы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544165" y="3603408"/>
            <a:ext cx="4320000" cy="504000"/>
          </a:xfrm>
          <a:prstGeom prst="rect">
            <a:avLst/>
          </a:prstGeom>
          <a:noFill/>
          <a:ln w="19050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Центры детских инициатив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31128" y="5420122"/>
            <a:ext cx="4320000" cy="504000"/>
          </a:xfrm>
          <a:prstGeom prst="rect">
            <a:avLst/>
          </a:prstGeom>
          <a:noFill/>
          <a:ln w="19050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Российское движение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школьников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544165" y="2642721"/>
            <a:ext cx="4320000" cy="612000"/>
          </a:xfrm>
          <a:prstGeom prst="rect">
            <a:avLst/>
          </a:prstGeom>
          <a:noFill/>
          <a:ln w="19050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Патриотическое воспитание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631128" y="4456096"/>
            <a:ext cx="4320000" cy="504000"/>
          </a:xfrm>
          <a:prstGeom prst="rect">
            <a:avLst/>
          </a:prstGeom>
          <a:noFill/>
          <a:ln w="19050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Разговоры о важном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199" y="87086"/>
            <a:ext cx="1022039" cy="1184971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612943" y="1748561"/>
            <a:ext cx="304800" cy="300272"/>
          </a:xfrm>
          <a:prstGeom prst="rightArrow">
            <a:avLst/>
          </a:prstGeom>
          <a:solidFill>
            <a:srgbClr val="01C3BE"/>
          </a:solidFill>
          <a:ln>
            <a:solidFill>
              <a:srgbClr val="01C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1C3BE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612943" y="4538970"/>
            <a:ext cx="304800" cy="300272"/>
          </a:xfrm>
          <a:prstGeom prst="rightArrow">
            <a:avLst/>
          </a:prstGeom>
          <a:solidFill>
            <a:srgbClr val="01C3BE"/>
          </a:solidFill>
          <a:ln>
            <a:solidFill>
              <a:srgbClr val="01C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1C3BE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607092" y="2937405"/>
            <a:ext cx="304800" cy="300272"/>
          </a:xfrm>
          <a:prstGeom prst="rightArrow">
            <a:avLst/>
          </a:prstGeom>
          <a:solidFill>
            <a:srgbClr val="01C3BE"/>
          </a:solidFill>
          <a:ln>
            <a:solidFill>
              <a:srgbClr val="01C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914345" y="0"/>
            <a:ext cx="26962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158" y="1320996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72896" y="1248466"/>
            <a:ext cx="5056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Стратегия </a:t>
            </a:r>
            <a:r>
              <a:rPr lang="ru-RU" dirty="0"/>
              <a:t>развития воспитания в Российской Федерации на период до 2025 года, утвержденная распоряжением Правительства Российской Федерации № 996-р </a:t>
            </a:r>
            <a:r>
              <a:rPr lang="ru-RU" dirty="0" smtClean="0"/>
              <a:t>от </a:t>
            </a:r>
            <a:r>
              <a:rPr lang="ru-RU" dirty="0"/>
              <a:t>29.05. 2015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7302" y="3709171"/>
            <a:ext cx="47640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Одобрен проект Примерной рабочей программы воспитания для общеобразовательных организаций, разработанный Институтом воспитания РАО по заданию Министерства просвещения </a:t>
            </a:r>
            <a:r>
              <a:rPr lang="ru-RU" dirty="0" smtClean="0"/>
              <a:t>РФ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Общероссийский модуль по подготовке специалистов в сфере воспитания "Государственная политика в сфере воспитания"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915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8"/>
          <p:cNvSpPr txBox="1">
            <a:spLocks/>
          </p:cNvSpPr>
          <p:nvPr/>
        </p:nvSpPr>
        <p:spPr>
          <a:xfrm>
            <a:off x="262227" y="271886"/>
            <a:ext cx="12192000" cy="685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75000"/>
              </a:lnSpc>
              <a:spcBef>
                <a:spcPct val="0"/>
              </a:spcBef>
              <a:buNone/>
              <a:defRPr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ru-RU" sz="4000" b="1" spc="-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РАБОЧАЯ ПРОГРАММА ВОСПИТАНИЯ</a:t>
            </a:r>
            <a:endParaRPr lang="ru-RU" sz="4000" b="1" spc="-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62072" y="1262890"/>
            <a:ext cx="6259826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3500" b="1" dirty="0" smtClean="0">
                <a:solidFill>
                  <a:srgbClr val="01C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ЦЕННОСТИ</a:t>
            </a:r>
            <a:endParaRPr lang="ru-RU" sz="3500" b="1" dirty="0">
              <a:solidFill>
                <a:srgbClr val="01C3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99518" y="5593546"/>
            <a:ext cx="3238946" cy="682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2800" dirty="0" smtClean="0">
                <a:solidFill>
                  <a:srgbClr val="01C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</a:t>
            </a:r>
            <a:endParaRPr lang="ru-RU" sz="2800" dirty="0">
              <a:solidFill>
                <a:srgbClr val="01C3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14345" y="0"/>
            <a:ext cx="26962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962501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95850" y="4137838"/>
            <a:ext cx="2872632" cy="900000"/>
          </a:xfrm>
          <a:prstGeom prst="rect">
            <a:avLst/>
          </a:prstGeom>
          <a:noFill/>
          <a:ln w="28575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ru-RU" sz="2800" kern="0" dirty="0" smtClean="0">
                <a:solidFill>
                  <a:srgbClr val="00C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</a:t>
            </a:r>
            <a:endParaRPr lang="ru-RU" sz="2800" kern="0" dirty="0">
              <a:solidFill>
                <a:srgbClr val="00C9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690811" y="4137838"/>
            <a:ext cx="3182410" cy="1197612"/>
          </a:xfrm>
          <a:prstGeom prst="rect">
            <a:avLst/>
          </a:prstGeom>
          <a:noFill/>
          <a:ln w="28575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ru-RU" sz="2800" dirty="0" smtClean="0">
                <a:solidFill>
                  <a:srgbClr val="00C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C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культура</a:t>
            </a:r>
            <a:endParaRPr lang="ru-RU" sz="2800" kern="0" dirty="0">
              <a:solidFill>
                <a:srgbClr val="00C9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98229" y="1892853"/>
            <a:ext cx="3441524" cy="1304406"/>
          </a:xfrm>
          <a:prstGeom prst="rect">
            <a:avLst/>
          </a:prstGeom>
          <a:noFill/>
          <a:ln w="28575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ru-RU" sz="2800" kern="0" dirty="0" smtClean="0">
                <a:solidFill>
                  <a:srgbClr val="00C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</a:t>
            </a:r>
            <a:endParaRPr lang="ru-RU" sz="2800" kern="0" dirty="0">
              <a:solidFill>
                <a:srgbClr val="00C9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5850" y="2065185"/>
            <a:ext cx="2880000" cy="900000"/>
          </a:xfrm>
          <a:prstGeom prst="rect">
            <a:avLst/>
          </a:prstGeom>
          <a:noFill/>
          <a:ln w="28575" cap="flat" cmpd="sng" algn="ctr">
            <a:solidFill>
              <a:srgbClr val="01C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ru-RU" sz="2800" kern="0" dirty="0" smtClean="0">
                <a:solidFill>
                  <a:srgbClr val="00C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Родина</a:t>
            </a:r>
            <a:endParaRPr lang="ru-RU" sz="2800" kern="0" dirty="0">
              <a:solidFill>
                <a:srgbClr val="00C9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703309" y="3306426"/>
            <a:ext cx="2465081" cy="682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2800" spc="-50" dirty="0">
                <a:solidFill>
                  <a:srgbClr val="01C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800" spc="-50" dirty="0" smtClean="0">
                <a:solidFill>
                  <a:srgbClr val="01C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еловек</a:t>
            </a:r>
            <a:endParaRPr lang="ru-RU" sz="2800" dirty="0">
              <a:solidFill>
                <a:srgbClr val="01C3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206204" y="5593641"/>
            <a:ext cx="3345393" cy="682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2800" spc="-50" dirty="0">
                <a:solidFill>
                  <a:srgbClr val="01C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spc="-50" dirty="0" smtClean="0">
                <a:solidFill>
                  <a:srgbClr val="01C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емья и дружба</a:t>
            </a:r>
            <a:endParaRPr lang="ru-RU" sz="2800" dirty="0">
              <a:solidFill>
                <a:srgbClr val="01C3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8690811" y="3245562"/>
            <a:ext cx="3024553" cy="682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2800" spc="-50" dirty="0" smtClean="0">
                <a:solidFill>
                  <a:srgbClr val="01C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</a:t>
            </a:r>
            <a:endParaRPr lang="ru-RU" sz="2800" dirty="0">
              <a:solidFill>
                <a:srgbClr val="01C3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125" y="2178071"/>
            <a:ext cx="4415042" cy="29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8"/>
          <p:cNvSpPr txBox="1">
            <a:spLocks/>
          </p:cNvSpPr>
          <p:nvPr/>
        </p:nvSpPr>
        <p:spPr>
          <a:xfrm>
            <a:off x="79347" y="494497"/>
            <a:ext cx="12192000" cy="685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75000"/>
              </a:lnSpc>
              <a:spcBef>
                <a:spcPct val="0"/>
              </a:spcBef>
              <a:buNone/>
              <a:defRPr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ru-RU" sz="4000" b="1" spc="-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ПЛАН ВОСПИТАТЕЛЬНОЙ РАБОТЫ</a:t>
            </a:r>
            <a:endParaRPr lang="ru-RU" sz="4000" b="1" spc="-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14345" y="0"/>
            <a:ext cx="26962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029" y="1456277"/>
            <a:ext cx="12183971" cy="0"/>
          </a:xfrm>
          <a:prstGeom prst="line">
            <a:avLst/>
          </a:prstGeom>
          <a:ln w="57150">
            <a:solidFill>
              <a:srgbClr val="01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65" y="103521"/>
            <a:ext cx="1050180" cy="7337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732556"/>
            <a:ext cx="3589115" cy="50819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896" y="2350007"/>
            <a:ext cx="6969359" cy="35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09" y="348725"/>
            <a:ext cx="11040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3200" b="1" dirty="0" smtClean="0">
                <a:solidFill>
                  <a:srgbClr val="034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КОМПЛЕКСА МЕР ПО ИЗУЧЕНИЮ ИСТОРИИ ГОСУДАРСТВЕННЫХ СИМВОЛОВ РОССИЙСКОЙ ФЕДЕРАЦИИ</a:t>
            </a:r>
            <a:endParaRPr lang="ru-RU" sz="3200" b="1" dirty="0">
              <a:solidFill>
                <a:srgbClr val="034D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88" y="2130832"/>
            <a:ext cx="3022985" cy="18984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46739" y="4611046"/>
            <a:ext cx="1053039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dirty="0" smtClean="0">
                <a:solidFill>
                  <a:srgbClr val="034D93">
                    <a:lumMod val="75000"/>
                  </a:srgbClr>
                </a:solidFill>
              </a:rPr>
              <a:t>МЕТОДИЧЕСКИЕ РЕКОМЕНДАЦИИ</a:t>
            </a:r>
          </a:p>
          <a:p>
            <a:pPr>
              <a:lnSpc>
                <a:spcPct val="7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"Об </a:t>
            </a:r>
            <a:r>
              <a:rPr lang="ru-RU" sz="2400" dirty="0">
                <a:solidFill>
                  <a:prstClr val="black"/>
                </a:solidFill>
              </a:rPr>
              <a:t>использовании государственных символов Российской Федерации при обучении и воспитании детей и молодежи в образовательных организациях, а также организациях отдыха детей и их </a:t>
            </a:r>
            <a:r>
              <a:rPr lang="ru-RU" sz="2400" dirty="0" smtClean="0">
                <a:solidFill>
                  <a:prstClr val="black"/>
                </a:solidFill>
              </a:rPr>
              <a:t>оздоровления"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СТАНДАРТ ЦЕРЕМОНИИ </a:t>
            </a:r>
          </a:p>
          <a:p>
            <a:pPr algn="just"/>
            <a:r>
              <a:rPr lang="ru-RU" sz="2400" dirty="0"/>
              <a:t>поднятия </a:t>
            </a:r>
            <a:r>
              <a:rPr lang="ru-RU" sz="2400" dirty="0" smtClean="0"/>
              <a:t>Государственного </a:t>
            </a:r>
            <a:r>
              <a:rPr lang="ru-RU" sz="2400" dirty="0"/>
              <a:t>флага Российской Федерации</a:t>
            </a:r>
          </a:p>
          <a:p>
            <a:pPr>
              <a:lnSpc>
                <a:spcPct val="75000"/>
              </a:lnSpc>
            </a:pP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56803" y="5054218"/>
            <a:ext cx="589935" cy="1332000"/>
            <a:chOff x="516194" y="2654709"/>
            <a:chExt cx="589935" cy="1332000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516194" y="2849986"/>
              <a:ext cx="589935" cy="0"/>
            </a:xfrm>
            <a:prstGeom prst="straightConnector1">
              <a:avLst/>
            </a:prstGeom>
            <a:ln w="57150" cap="rnd" cmpd="dbl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106129" y="2654709"/>
              <a:ext cx="0" cy="1332000"/>
            </a:xfrm>
            <a:prstGeom prst="line">
              <a:avLst/>
            </a:prstGeom>
            <a:ln w="38100" cap="rnd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880844" y="2410545"/>
            <a:ext cx="3163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dirty="0">
                <a:solidFill>
                  <a:prstClr val="black"/>
                </a:solidFill>
              </a:rPr>
              <a:t>Поднятие Государственного флага Российской Федерации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119535" y="2449293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dirty="0">
                <a:solidFill>
                  <a:prstClr val="black"/>
                </a:solidFill>
              </a:rPr>
              <a:t>Проведение </a:t>
            </a:r>
            <a:r>
              <a:rPr lang="ru-RU" sz="2400" dirty="0" smtClean="0">
                <a:solidFill>
                  <a:prstClr val="black"/>
                </a:solidFill>
              </a:rPr>
              <a:t>учебного занятия </a:t>
            </a:r>
            <a:r>
              <a:rPr lang="ru-RU" sz="2400" dirty="0">
                <a:solidFill>
                  <a:prstClr val="black"/>
                </a:solidFill>
              </a:rPr>
              <a:t>по изучению использования государственных символов РФ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6070" y="3333875"/>
            <a:ext cx="234891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rgbClr val="C00000"/>
                </a:solidFill>
              </a:rPr>
              <a:t>ЕЖЕНЕДЕЛЬНОЕ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19535" y="3946692"/>
            <a:ext cx="28708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rgbClr val="C00000"/>
                </a:solidFill>
              </a:rPr>
              <a:t>НЕ РЕЖЕ 1 РАЗА В ГОД</a:t>
            </a:r>
          </a:p>
        </p:txBody>
      </p:sp>
    </p:spTree>
    <p:extLst>
      <p:ext uri="{BB962C8B-B14F-4D97-AF65-F5344CB8AC3E}">
        <p14:creationId xmlns:p14="http://schemas.microsoft.com/office/powerpoint/2010/main" val="37602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"/>
            <a:ext cx="12192000" cy="685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2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3" y="128016"/>
            <a:ext cx="11962411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4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208837" y="236292"/>
            <a:ext cx="11474034" cy="682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endParaRPr lang="ru-RU" sz="4000" b="1" spc="-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50845" y="0"/>
            <a:ext cx="26962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871" y="39667"/>
            <a:ext cx="12119450" cy="68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2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Национальный проект">
      <a:dk1>
        <a:sysClr val="windowText" lastClr="000000"/>
      </a:dk1>
      <a:lt1>
        <a:sysClr val="window" lastClr="FFFFFF"/>
      </a:lt1>
      <a:dk2>
        <a:srgbClr val="034D93"/>
      </a:dk2>
      <a:lt2>
        <a:srgbClr val="E7E6E6"/>
      </a:lt2>
      <a:accent1>
        <a:srgbClr val="4599E9"/>
      </a:accent1>
      <a:accent2>
        <a:srgbClr val="C92727"/>
      </a:accent2>
      <a:accent3>
        <a:srgbClr val="A5A5A5"/>
      </a:accent3>
      <a:accent4>
        <a:srgbClr val="FFC000"/>
      </a:accent4>
      <a:accent5>
        <a:srgbClr val="4472C4"/>
      </a:accent5>
      <a:accent6>
        <a:srgbClr val="68B143"/>
      </a:accent6>
      <a:hlink>
        <a:srgbClr val="D8D8D8"/>
      </a:hlink>
      <a:folHlink>
        <a:srgbClr val="DEEBF6"/>
      </a:folHlink>
    </a:clrScheme>
    <a:fontScheme name="Другая 1">
      <a:majorFont>
        <a:latin typeface="Franklin Gothic Book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Национальный проект">
      <a:dk1>
        <a:sysClr val="windowText" lastClr="000000"/>
      </a:dk1>
      <a:lt1>
        <a:sysClr val="window" lastClr="FFFFFF"/>
      </a:lt1>
      <a:dk2>
        <a:srgbClr val="034D93"/>
      </a:dk2>
      <a:lt2>
        <a:srgbClr val="E7E6E6"/>
      </a:lt2>
      <a:accent1>
        <a:srgbClr val="4599E9"/>
      </a:accent1>
      <a:accent2>
        <a:srgbClr val="C92727"/>
      </a:accent2>
      <a:accent3>
        <a:srgbClr val="A5A5A5"/>
      </a:accent3>
      <a:accent4>
        <a:srgbClr val="FFC000"/>
      </a:accent4>
      <a:accent5>
        <a:srgbClr val="4472C4"/>
      </a:accent5>
      <a:accent6>
        <a:srgbClr val="68B143"/>
      </a:accent6>
      <a:hlink>
        <a:srgbClr val="D8D8D8"/>
      </a:hlink>
      <a:folHlink>
        <a:srgbClr val="DEEBF6"/>
      </a:folHlink>
    </a:clrScheme>
    <a:fontScheme name="Другая 1">
      <a:majorFont>
        <a:latin typeface="Franklin Gothic Book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Национальный проект">
      <a:dk1>
        <a:sysClr val="windowText" lastClr="000000"/>
      </a:dk1>
      <a:lt1>
        <a:sysClr val="window" lastClr="FFFFFF"/>
      </a:lt1>
      <a:dk2>
        <a:srgbClr val="034D93"/>
      </a:dk2>
      <a:lt2>
        <a:srgbClr val="E7E6E6"/>
      </a:lt2>
      <a:accent1>
        <a:srgbClr val="4599E9"/>
      </a:accent1>
      <a:accent2>
        <a:srgbClr val="C92727"/>
      </a:accent2>
      <a:accent3>
        <a:srgbClr val="A5A5A5"/>
      </a:accent3>
      <a:accent4>
        <a:srgbClr val="FFC000"/>
      </a:accent4>
      <a:accent5>
        <a:srgbClr val="4472C4"/>
      </a:accent5>
      <a:accent6>
        <a:srgbClr val="68B143"/>
      </a:accent6>
      <a:hlink>
        <a:srgbClr val="D8D8D8"/>
      </a:hlink>
      <a:folHlink>
        <a:srgbClr val="DEEBF6"/>
      </a:folHlink>
    </a:clrScheme>
    <a:fontScheme name="Другая 1">
      <a:majorFont>
        <a:latin typeface="Franklin Gothic Book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5532</TotalTime>
  <Words>284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Franklin Gothic Book</vt:lpstr>
      <vt:lpstr>Franklin Gothic Medium Cond</vt:lpstr>
      <vt:lpstr>Wingdings</vt:lpstr>
      <vt:lpstr>Тема Office</vt:lpstr>
      <vt:lpstr>2_Тема Office</vt:lpstr>
      <vt:lpstr>1_Тема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Наприенко</dc:creator>
  <cp:lastModifiedBy>Юлия Николаевна Алексеева</cp:lastModifiedBy>
  <cp:revision>412</cp:revision>
  <dcterms:created xsi:type="dcterms:W3CDTF">2021-05-25T03:47:47Z</dcterms:created>
  <dcterms:modified xsi:type="dcterms:W3CDTF">2022-07-28T02:04:17Z</dcterms:modified>
</cp:coreProperties>
</file>